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61" r:id="rId4"/>
    <p:sldId id="263" r:id="rId5"/>
    <p:sldId id="262" r:id="rId6"/>
    <p:sldId id="260" r:id="rId7"/>
    <p:sldId id="258" r:id="rId8"/>
    <p:sldId id="265" r:id="rId9"/>
    <p:sldId id="264" r:id="rId10"/>
    <p:sldId id="259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785" autoAdjust="0"/>
  </p:normalViewPr>
  <p:slideViewPr>
    <p:cSldViewPr showGuides="1">
      <p:cViewPr>
        <p:scale>
          <a:sx n="70" d="100"/>
          <a:sy n="70" d="100"/>
        </p:scale>
        <p:origin x="-1080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EC96CE-2DBC-4B77-97D5-9A8632813C5C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606F3-EC7D-4F88-969E-EF189A983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350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6F3-EC7D-4F88-969E-EF189A9835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474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investment of system level</a:t>
            </a:r>
            <a:r>
              <a:rPr lang="en-US" baseline="0" dirty="0" smtClean="0"/>
              <a:t> coordination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Big picture is important </a:t>
            </a:r>
            <a:r>
              <a:rPr lang="en-US" baseline="0" dirty="0" smtClean="0">
                <a:sym typeface="Wingdings" panose="05000000000000000000" pitchFamily="2" charset="2"/>
              </a:rPr>
              <a:t> [top down design]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6F3-EC7D-4F88-969E-EF189A9835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358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Decompose</a:t>
            </a:r>
          </a:p>
          <a:p>
            <a:r>
              <a:rPr lang="en-US" dirty="0" smtClean="0"/>
              <a:t>Function begets form</a:t>
            </a:r>
          </a:p>
          <a:p>
            <a:r>
              <a:rPr lang="en-US" dirty="0" smtClean="0"/>
              <a:t>Hardware</a:t>
            </a:r>
            <a:r>
              <a:rPr lang="en-US" baseline="0" dirty="0" smtClean="0"/>
              <a:t> is the realization of anticipated functions</a:t>
            </a:r>
            <a:endParaRPr lang="en-US" dirty="0" smtClean="0"/>
          </a:p>
          <a:p>
            <a:r>
              <a:rPr lang="en-US" dirty="0" smtClean="0"/>
              <a:t>Elements</a:t>
            </a:r>
            <a:r>
              <a:rPr lang="en-US" baseline="0" dirty="0" smtClean="0"/>
              <a:t> of traceability repeatedly emphasized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6F3-EC7D-4F88-969E-EF189A98351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0111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Picture is worth 1000 words</a:t>
            </a:r>
          </a:p>
          <a:p>
            <a:r>
              <a:rPr lang="en-US" dirty="0" smtClean="0"/>
              <a:t>	scalable</a:t>
            </a:r>
            <a:r>
              <a:rPr lang="en-US" baseline="0" dirty="0" smtClean="0"/>
              <a:t> picture?!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6F3-EC7D-4F88-969E-EF189A98351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7696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Appropriately</a:t>
            </a:r>
            <a:r>
              <a:rPr lang="en-US" baseline="0" dirty="0" smtClean="0"/>
              <a:t> applied to our project – current focus on basic diagrams and design representation (allows for later development)</a:t>
            </a:r>
            <a:endParaRPr lang="en-US" dirty="0" smtClean="0"/>
          </a:p>
          <a:p>
            <a:r>
              <a:rPr lang="en-US" dirty="0" smtClean="0"/>
              <a:t>Greatest challenges</a:t>
            </a:r>
            <a:r>
              <a:rPr lang="en-US" baseline="0" dirty="0" smtClean="0"/>
              <a:t> is effective communication</a:t>
            </a:r>
          </a:p>
          <a:p>
            <a:r>
              <a:rPr lang="en-US" baseline="0" dirty="0" smtClean="0"/>
              <a:t>Elements of primary traceability</a:t>
            </a:r>
          </a:p>
          <a:p>
            <a:r>
              <a:rPr lang="en-US" baseline="0" dirty="0" smtClean="0"/>
              <a:t>Systematic numbering</a:t>
            </a:r>
          </a:p>
          <a:p>
            <a:r>
              <a:rPr lang="en-US" baseline="0" dirty="0" smtClean="0"/>
              <a:t>Clarifying descriptions – no interpretive dance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6F3-EC7D-4F88-969E-EF189A98351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4200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One of the primary tools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Descriptions not</a:t>
            </a:r>
            <a:r>
              <a:rPr lang="en-US" baseline="0" dirty="0" smtClean="0"/>
              <a:t> shows here – presented elsewhere</a:t>
            </a:r>
          </a:p>
          <a:p>
            <a:r>
              <a:rPr lang="en-US" dirty="0" smtClean="0"/>
              <a:t>Applies</a:t>
            </a:r>
            <a:r>
              <a:rPr lang="en-US" baseline="0" dirty="0" smtClean="0"/>
              <a:t> to each of the three classes</a:t>
            </a:r>
          </a:p>
          <a:p>
            <a:r>
              <a:rPr lang="en-US" baseline="0" dirty="0" smtClean="0"/>
              <a:t>	functions also have…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6F3-EC7D-4F88-969E-EF189A98351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6222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Presentation through hierarchies not good</a:t>
            </a:r>
          </a:p>
          <a:p>
            <a:r>
              <a:rPr lang="en-US" dirty="0" smtClean="0"/>
              <a:t>Configuration management</a:t>
            </a:r>
            <a:r>
              <a:rPr lang="en-US" baseline="0" dirty="0" smtClean="0"/>
              <a:t> of website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6F3-EC7D-4F88-969E-EF189A98351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3133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  <a:r>
              <a:rPr lang="en-US" baseline="0" dirty="0" smtClean="0"/>
              <a:t> is imperative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6F3-EC7D-4F88-969E-EF189A98351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808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AE2B-2BD5-4925-8D37-830DE6A00B78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C5BCE5E-663D-42FB-A092-FDA79085EC5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AE2B-2BD5-4925-8D37-830DE6A00B78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CE5E-663D-42FB-A092-FDA79085EC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AE2B-2BD5-4925-8D37-830DE6A00B78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CE5E-663D-42FB-A092-FDA79085EC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AE2B-2BD5-4925-8D37-830DE6A00B78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CE5E-663D-42FB-A092-FDA79085EC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AE2B-2BD5-4925-8D37-830DE6A00B78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CE5E-663D-42FB-A092-FDA79085EC5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AE2B-2BD5-4925-8D37-830DE6A00B78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CE5E-663D-42FB-A092-FDA79085EC5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AE2B-2BD5-4925-8D37-830DE6A00B78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CE5E-663D-42FB-A092-FDA79085EC5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AE2B-2BD5-4925-8D37-830DE6A00B78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CE5E-663D-42FB-A092-FDA79085EC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AE2B-2BD5-4925-8D37-830DE6A00B78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CE5E-663D-42FB-A092-FDA79085EC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AE2B-2BD5-4925-8D37-830DE6A00B78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CE5E-663D-42FB-A092-FDA79085EC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AE2B-2BD5-4925-8D37-830DE6A00B78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CE5E-663D-42FB-A092-FDA79085EC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37AAE2B-2BD5-4925-8D37-830DE6A00B78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C5BCE5E-663D-42FB-A092-FDA79085EC5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microsoft.com/office/2007/relationships/hdphoto" Target="../media/hdphoto2.wd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spacegrant.pr.erau.edu/eaglesat_systems/core_report/0_homepage.ht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772400" cy="1695450"/>
          </a:xfrm>
        </p:spPr>
        <p:txBody>
          <a:bodyPr>
            <a:noAutofit/>
          </a:bodyPr>
          <a:lstStyle/>
          <a:p>
            <a:r>
              <a:rPr lang="en-US" sz="3700" b="1" dirty="0" smtClean="0"/>
              <a:t>System Fundamentals </a:t>
            </a:r>
            <a:br>
              <a:rPr lang="en-US" sz="3700" b="1" dirty="0" smtClean="0"/>
            </a:br>
            <a:r>
              <a:rPr lang="en-US" sz="3700" b="1" dirty="0" smtClean="0"/>
              <a:t>as Facilitating </a:t>
            </a:r>
            <a:br>
              <a:rPr lang="en-US" sz="3700" b="1" dirty="0" smtClean="0"/>
            </a:br>
            <a:r>
              <a:rPr lang="en-US" sz="3700" b="1" dirty="0" smtClean="0"/>
              <a:t>CubeSat Development</a:t>
            </a:r>
            <a:endParaRPr lang="en-US" sz="37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Marcus Bever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EagleSat Systems Engineer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Embry-Riddle Aeronautical University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653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700" dirty="0" smtClean="0">
                <a:solidFill>
                  <a:schemeClr val="tx1"/>
                </a:solidFill>
              </a:rPr>
              <a:t>Communicate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MBSE: hierarchies, functional flow black diagrams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Choosing the right tool</a:t>
            </a:r>
          </a:p>
          <a:p>
            <a:r>
              <a:rPr lang="en-US" sz="2700" dirty="0">
                <a:solidFill>
                  <a:schemeClr val="tx1"/>
                </a:solidFill>
              </a:rPr>
              <a:t>Coordinate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Traceability and documentation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Don’t miss the details!</a:t>
            </a:r>
          </a:p>
          <a:p>
            <a:r>
              <a:rPr lang="en-US" sz="2700" dirty="0">
                <a:solidFill>
                  <a:schemeClr val="tx1"/>
                </a:solidFill>
              </a:rPr>
              <a:t>Collaborate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Support the technical progress of the satellite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988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666999"/>
          </a:xfrm>
        </p:spPr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Marcus Bever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Embry-Riddle EagleSat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beverm@my.erau.edu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500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700" dirty="0">
                <a:solidFill>
                  <a:schemeClr val="tx1"/>
                </a:solidFill>
              </a:rPr>
              <a:t>T</a:t>
            </a:r>
            <a:r>
              <a:rPr lang="en-US" sz="2700" dirty="0" smtClean="0">
                <a:solidFill>
                  <a:schemeClr val="tx1"/>
                </a:solidFill>
              </a:rPr>
              <a:t>he </a:t>
            </a:r>
            <a:r>
              <a:rPr lang="en-US" sz="2700" dirty="0">
                <a:solidFill>
                  <a:schemeClr val="tx1"/>
                </a:solidFill>
              </a:rPr>
              <a:t>value of systems engineering</a:t>
            </a:r>
          </a:p>
          <a:p>
            <a:r>
              <a:rPr lang="en-US" sz="2700" dirty="0">
                <a:solidFill>
                  <a:schemeClr val="tx1"/>
                </a:solidFill>
              </a:rPr>
              <a:t>Relating the elements of design</a:t>
            </a:r>
          </a:p>
          <a:p>
            <a:r>
              <a:rPr lang="en-US" sz="2700" dirty="0">
                <a:solidFill>
                  <a:schemeClr val="tx1"/>
                </a:solidFill>
              </a:rPr>
              <a:t>Communication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Model Based Systems Engineering (MBSE)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Hierarchy diagrams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Functional flow block diagrams</a:t>
            </a:r>
          </a:p>
          <a:p>
            <a:r>
              <a:rPr lang="en-US" sz="2700" dirty="0">
                <a:solidFill>
                  <a:schemeClr val="tx1"/>
                </a:solidFill>
              </a:rPr>
              <a:t>Tailoring</a:t>
            </a:r>
          </a:p>
          <a:p>
            <a:r>
              <a:rPr lang="en-US" sz="2700" dirty="0">
                <a:solidFill>
                  <a:schemeClr val="tx1"/>
                </a:solidFill>
              </a:rPr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3359717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Make the Effort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700" dirty="0">
                <a:solidFill>
                  <a:schemeClr val="tx1"/>
                </a:solidFill>
              </a:rPr>
              <a:t>Requirement verification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Meet the goal</a:t>
            </a:r>
          </a:p>
          <a:p>
            <a:r>
              <a:rPr lang="en-US" sz="2700" dirty="0">
                <a:solidFill>
                  <a:schemeClr val="tx1"/>
                </a:solidFill>
              </a:rPr>
              <a:t>Design traceability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Answer the question of “Why?”</a:t>
            </a:r>
          </a:p>
          <a:p>
            <a:r>
              <a:rPr lang="en-US" sz="2700" dirty="0">
                <a:solidFill>
                  <a:schemeClr val="tx1"/>
                </a:solidFill>
              </a:rPr>
              <a:t>Design update compatibility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Manage flow down of modifications</a:t>
            </a:r>
          </a:p>
          <a:p>
            <a:r>
              <a:rPr lang="en-US" sz="2700" dirty="0">
                <a:solidFill>
                  <a:schemeClr val="tx1"/>
                </a:solidFill>
              </a:rPr>
              <a:t>System level documentation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Communicate the big picture without missing the details</a:t>
            </a:r>
          </a:p>
        </p:txBody>
      </p:sp>
    </p:spTree>
    <p:extLst>
      <p:ext uri="{BB962C8B-B14F-4D97-AF65-F5344CB8AC3E}">
        <p14:creationId xmlns:p14="http://schemas.microsoft.com/office/powerpoint/2010/main" val="89189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Focus?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700" dirty="0">
                <a:solidFill>
                  <a:schemeClr val="tx1"/>
                </a:solidFill>
              </a:rPr>
              <a:t>Top down design</a:t>
            </a:r>
          </a:p>
          <a:p>
            <a:r>
              <a:rPr lang="en-US" sz="2700" dirty="0">
                <a:solidFill>
                  <a:schemeClr val="tx1"/>
                </a:solidFill>
              </a:rPr>
              <a:t>Design triangle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Requirements: what is being done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Functions: how is it being accomplished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Hardware: what is accomplishing it</a:t>
            </a:r>
          </a:p>
          <a:p>
            <a:r>
              <a:rPr lang="en-US" sz="2700" dirty="0">
                <a:solidFill>
                  <a:schemeClr val="tx1"/>
                </a:solidFill>
              </a:rPr>
              <a:t>Iterative and recursive application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96400" y="1463040"/>
            <a:ext cx="8136226" cy="5303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9157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89017E-6 L -0.96927 0.00023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47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8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03413" y="3276600"/>
            <a:ext cx="7772400" cy="2505075"/>
          </a:xfrm>
        </p:spPr>
        <p:txBody>
          <a:bodyPr/>
          <a:lstStyle/>
          <a:p>
            <a:r>
              <a:rPr lang="en-US" cap="small" dirty="0" smtClean="0"/>
              <a:t>Communication</a:t>
            </a:r>
            <a:endParaRPr lang="en-US" cap="small" dirty="0"/>
          </a:p>
        </p:txBody>
      </p:sp>
      <p:grpSp>
        <p:nvGrpSpPr>
          <p:cNvPr id="160" name="Group 159"/>
          <p:cNvGrpSpPr/>
          <p:nvPr/>
        </p:nvGrpSpPr>
        <p:grpSpPr>
          <a:xfrm>
            <a:off x="-6934200" y="-5562600"/>
            <a:ext cx="18753115" cy="17816720"/>
            <a:chOff x="-6934200" y="-5562600"/>
            <a:chExt cx="18753115" cy="17816720"/>
          </a:xfrm>
        </p:grpSpPr>
        <p:grpSp>
          <p:nvGrpSpPr>
            <p:cNvPr id="10" name="Group 9"/>
            <p:cNvGrpSpPr/>
            <p:nvPr/>
          </p:nvGrpSpPr>
          <p:grpSpPr>
            <a:xfrm>
              <a:off x="-6934200" y="-5562600"/>
              <a:ext cx="15849600" cy="17816720"/>
              <a:chOff x="-6934200" y="-5562600"/>
              <a:chExt cx="15849600" cy="17816720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618561" y="6855588"/>
                <a:ext cx="6918513" cy="5398532"/>
                <a:chOff x="1219200" y="533400"/>
                <a:chExt cx="6918513" cy="5398532"/>
              </a:xfrm>
            </p:grpSpPr>
            <p:pic>
              <p:nvPicPr>
                <p:cNvPr id="1028" name="Picture 4" descr="C:\Users\Marcus-Herman\AppData\Local\Microsoft\Windows\Temporary Internet Files\Content.IE5\KJ9C0QWG\MC900297159[1].wmf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duotone>
                    <a:schemeClr val="accent2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26442" y="685800"/>
                  <a:ext cx="4572000" cy="357657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6" name="TextBox 5"/>
                <p:cNvSpPr txBox="1"/>
                <p:nvPr/>
              </p:nvSpPr>
              <p:spPr>
                <a:xfrm>
                  <a:off x="1219200" y="5334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1371600" y="6858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1524000" y="8382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3" name="TextBox 12"/>
                <p:cNvSpPr txBox="1"/>
                <p:nvPr/>
              </p:nvSpPr>
              <p:spPr>
                <a:xfrm>
                  <a:off x="1676400" y="9906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1828800" y="11430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5" name="TextBox 14"/>
                <p:cNvSpPr txBox="1"/>
                <p:nvPr/>
              </p:nvSpPr>
              <p:spPr>
                <a:xfrm>
                  <a:off x="1981200" y="12954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6" name="TextBox 15"/>
                <p:cNvSpPr txBox="1"/>
                <p:nvPr/>
              </p:nvSpPr>
              <p:spPr>
                <a:xfrm>
                  <a:off x="2133600" y="14478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7" name="TextBox 16"/>
                <p:cNvSpPr txBox="1"/>
                <p:nvPr/>
              </p:nvSpPr>
              <p:spPr>
                <a:xfrm>
                  <a:off x="2286000" y="16002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2438400" y="17526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9" name="TextBox 18"/>
                <p:cNvSpPr txBox="1"/>
                <p:nvPr/>
              </p:nvSpPr>
              <p:spPr>
                <a:xfrm>
                  <a:off x="2590800" y="19050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20" name="TextBox 19"/>
                <p:cNvSpPr txBox="1"/>
                <p:nvPr/>
              </p:nvSpPr>
              <p:spPr>
                <a:xfrm>
                  <a:off x="2743200" y="20574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2895600" y="22098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3048000" y="23622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3200400" y="25146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24" name="TextBox 23"/>
                <p:cNvSpPr txBox="1"/>
                <p:nvPr/>
              </p:nvSpPr>
              <p:spPr>
                <a:xfrm>
                  <a:off x="3352800" y="26670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25" name="TextBox 24"/>
                <p:cNvSpPr txBox="1"/>
                <p:nvPr/>
              </p:nvSpPr>
              <p:spPr>
                <a:xfrm>
                  <a:off x="3505200" y="28194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26" name="TextBox 25"/>
                <p:cNvSpPr txBox="1"/>
                <p:nvPr/>
              </p:nvSpPr>
              <p:spPr>
                <a:xfrm>
                  <a:off x="3657600" y="29718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3810000" y="31242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28" name="TextBox 27"/>
                <p:cNvSpPr txBox="1"/>
                <p:nvPr/>
              </p:nvSpPr>
              <p:spPr>
                <a:xfrm>
                  <a:off x="3962400" y="32766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29" name="TextBox 28"/>
                <p:cNvSpPr txBox="1"/>
                <p:nvPr/>
              </p:nvSpPr>
              <p:spPr>
                <a:xfrm>
                  <a:off x="4114800" y="34290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4267200" y="35814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4419600" y="37338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32" name="TextBox 31"/>
                <p:cNvSpPr txBox="1"/>
                <p:nvPr/>
              </p:nvSpPr>
              <p:spPr>
                <a:xfrm>
                  <a:off x="4572000" y="38862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4724400" y="40386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34" name="TextBox 33"/>
                <p:cNvSpPr txBox="1"/>
                <p:nvPr/>
              </p:nvSpPr>
              <p:spPr>
                <a:xfrm>
                  <a:off x="4876800" y="41910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5029200" y="43434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5181600" y="44958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5334000" y="46482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38" name="TextBox 37"/>
                <p:cNvSpPr txBox="1"/>
                <p:nvPr/>
              </p:nvSpPr>
              <p:spPr>
                <a:xfrm>
                  <a:off x="5486400" y="48006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5638800" y="49530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40" name="TextBox 39"/>
                <p:cNvSpPr txBox="1"/>
                <p:nvPr/>
              </p:nvSpPr>
              <p:spPr>
                <a:xfrm>
                  <a:off x="5791200" y="51054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5943600" y="52578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42" name="TextBox 41"/>
                <p:cNvSpPr txBox="1"/>
                <p:nvPr/>
              </p:nvSpPr>
              <p:spPr>
                <a:xfrm>
                  <a:off x="6096000" y="54102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6248400" y="55626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pic>
              <p:nvPicPr>
                <p:cNvPr id="1030" name="Picture 6" descr="C:\Users\Marcus-Herman\AppData\Local\Microsoft\Windows\Temporary Internet Files\Content.IE5\KJ9C0QWG\MP900309615[1].jpg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308913" y="1895856"/>
                  <a:ext cx="1828800" cy="130454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46" name="Group 45"/>
              <p:cNvGrpSpPr/>
              <p:nvPr/>
            </p:nvGrpSpPr>
            <p:grpSpPr>
              <a:xfrm>
                <a:off x="1996887" y="533400"/>
                <a:ext cx="6918513" cy="5398532"/>
                <a:chOff x="1219200" y="533400"/>
                <a:chExt cx="6918513" cy="5398532"/>
              </a:xfrm>
            </p:grpSpPr>
            <p:pic>
              <p:nvPicPr>
                <p:cNvPr id="47" name="Picture 4" descr="C:\Users\Marcus-Herman\AppData\Local\Microsoft\Windows\Temporary Internet Files\Content.IE5\KJ9C0QWG\MC900297159[1].wmf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26442" y="685800"/>
                  <a:ext cx="4572000" cy="357657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48" name="TextBox 47"/>
                <p:cNvSpPr txBox="1"/>
                <p:nvPr/>
              </p:nvSpPr>
              <p:spPr>
                <a:xfrm>
                  <a:off x="1219200" y="5334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371600" y="6858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1524000" y="8382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9906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52" name="TextBox 51"/>
                <p:cNvSpPr txBox="1"/>
                <p:nvPr/>
              </p:nvSpPr>
              <p:spPr>
                <a:xfrm>
                  <a:off x="1828800" y="11430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53" name="TextBox 52"/>
                <p:cNvSpPr txBox="1"/>
                <p:nvPr/>
              </p:nvSpPr>
              <p:spPr>
                <a:xfrm>
                  <a:off x="1981200" y="12954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2133600" y="14478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55" name="TextBox 54"/>
                <p:cNvSpPr txBox="1"/>
                <p:nvPr/>
              </p:nvSpPr>
              <p:spPr>
                <a:xfrm>
                  <a:off x="2286000" y="16002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56" name="TextBox 55"/>
                <p:cNvSpPr txBox="1"/>
                <p:nvPr/>
              </p:nvSpPr>
              <p:spPr>
                <a:xfrm>
                  <a:off x="2438400" y="17526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57" name="TextBox 56"/>
                <p:cNvSpPr txBox="1"/>
                <p:nvPr/>
              </p:nvSpPr>
              <p:spPr>
                <a:xfrm>
                  <a:off x="2590800" y="19050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58" name="TextBox 57"/>
                <p:cNvSpPr txBox="1"/>
                <p:nvPr/>
              </p:nvSpPr>
              <p:spPr>
                <a:xfrm>
                  <a:off x="2743200" y="20574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59" name="TextBox 58"/>
                <p:cNvSpPr txBox="1"/>
                <p:nvPr/>
              </p:nvSpPr>
              <p:spPr>
                <a:xfrm>
                  <a:off x="2895600" y="22098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60" name="TextBox 59"/>
                <p:cNvSpPr txBox="1"/>
                <p:nvPr/>
              </p:nvSpPr>
              <p:spPr>
                <a:xfrm>
                  <a:off x="3048000" y="23622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61" name="TextBox 60"/>
                <p:cNvSpPr txBox="1"/>
                <p:nvPr/>
              </p:nvSpPr>
              <p:spPr>
                <a:xfrm>
                  <a:off x="3200400" y="25146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3352800" y="26670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63" name="TextBox 62"/>
                <p:cNvSpPr txBox="1"/>
                <p:nvPr/>
              </p:nvSpPr>
              <p:spPr>
                <a:xfrm>
                  <a:off x="3505200" y="28194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64" name="TextBox 63"/>
                <p:cNvSpPr txBox="1"/>
                <p:nvPr/>
              </p:nvSpPr>
              <p:spPr>
                <a:xfrm>
                  <a:off x="3657600" y="29718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65" name="TextBox 64"/>
                <p:cNvSpPr txBox="1"/>
                <p:nvPr/>
              </p:nvSpPr>
              <p:spPr>
                <a:xfrm>
                  <a:off x="3810000" y="31242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66" name="TextBox 65"/>
                <p:cNvSpPr txBox="1"/>
                <p:nvPr/>
              </p:nvSpPr>
              <p:spPr>
                <a:xfrm>
                  <a:off x="3962400" y="32766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67" name="TextBox 66"/>
                <p:cNvSpPr txBox="1"/>
                <p:nvPr/>
              </p:nvSpPr>
              <p:spPr>
                <a:xfrm>
                  <a:off x="4114800" y="34290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68" name="TextBox 67"/>
                <p:cNvSpPr txBox="1"/>
                <p:nvPr/>
              </p:nvSpPr>
              <p:spPr>
                <a:xfrm>
                  <a:off x="4267200" y="35814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69" name="TextBox 68"/>
                <p:cNvSpPr txBox="1"/>
                <p:nvPr/>
              </p:nvSpPr>
              <p:spPr>
                <a:xfrm>
                  <a:off x="4419600" y="37338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70" name="TextBox 69"/>
                <p:cNvSpPr txBox="1"/>
                <p:nvPr/>
              </p:nvSpPr>
              <p:spPr>
                <a:xfrm>
                  <a:off x="4572000" y="38862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71" name="TextBox 70"/>
                <p:cNvSpPr txBox="1"/>
                <p:nvPr/>
              </p:nvSpPr>
              <p:spPr>
                <a:xfrm>
                  <a:off x="4724400" y="40386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72" name="TextBox 71"/>
                <p:cNvSpPr txBox="1"/>
                <p:nvPr/>
              </p:nvSpPr>
              <p:spPr>
                <a:xfrm>
                  <a:off x="4876800" y="41910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73" name="TextBox 72"/>
                <p:cNvSpPr txBox="1"/>
                <p:nvPr/>
              </p:nvSpPr>
              <p:spPr>
                <a:xfrm>
                  <a:off x="5029200" y="43434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74" name="TextBox 73"/>
                <p:cNvSpPr txBox="1"/>
                <p:nvPr/>
              </p:nvSpPr>
              <p:spPr>
                <a:xfrm>
                  <a:off x="5181600" y="44958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75" name="TextBox 74"/>
                <p:cNvSpPr txBox="1"/>
                <p:nvPr/>
              </p:nvSpPr>
              <p:spPr>
                <a:xfrm>
                  <a:off x="5334000" y="46482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76" name="TextBox 75"/>
                <p:cNvSpPr txBox="1"/>
                <p:nvPr/>
              </p:nvSpPr>
              <p:spPr>
                <a:xfrm>
                  <a:off x="5486400" y="48006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77" name="TextBox 76"/>
                <p:cNvSpPr txBox="1"/>
                <p:nvPr/>
              </p:nvSpPr>
              <p:spPr>
                <a:xfrm>
                  <a:off x="5638800" y="49530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78" name="TextBox 77"/>
                <p:cNvSpPr txBox="1"/>
                <p:nvPr/>
              </p:nvSpPr>
              <p:spPr>
                <a:xfrm>
                  <a:off x="5791200" y="51054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79" name="TextBox 78"/>
                <p:cNvSpPr txBox="1"/>
                <p:nvPr/>
              </p:nvSpPr>
              <p:spPr>
                <a:xfrm>
                  <a:off x="5943600" y="52578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6096000" y="54102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81" name="TextBox 80"/>
                <p:cNvSpPr txBox="1"/>
                <p:nvPr/>
              </p:nvSpPr>
              <p:spPr>
                <a:xfrm>
                  <a:off x="6248400" y="55626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pic>
              <p:nvPicPr>
                <p:cNvPr id="82" name="Picture 6" descr="C:\Users\Marcus-Herman\AppData\Local\Microsoft\Windows\Temporary Internet Files\Content.IE5\KJ9C0QWG\MP900309615[1].jpg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308913" y="1895856"/>
                  <a:ext cx="1828800" cy="130454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83" name="Group 82"/>
              <p:cNvGrpSpPr/>
              <p:nvPr/>
            </p:nvGrpSpPr>
            <p:grpSpPr>
              <a:xfrm>
                <a:off x="-6934200" y="-445532"/>
                <a:ext cx="6918513" cy="5398532"/>
                <a:chOff x="1219200" y="533400"/>
                <a:chExt cx="6918513" cy="5398532"/>
              </a:xfrm>
            </p:grpSpPr>
            <p:pic>
              <p:nvPicPr>
                <p:cNvPr id="84" name="Picture 4" descr="C:\Users\Marcus-Herman\AppData\Local\Microsoft\Windows\Temporary Internet Files\Content.IE5\KJ9C0QWG\MC900297159[1].wmf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duotone>
                    <a:prstClr val="black"/>
                    <a:schemeClr val="accent3">
                      <a:tint val="45000"/>
                      <a:satMod val="400000"/>
                    </a:schemeClr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26442" y="685800"/>
                  <a:ext cx="4572000" cy="357657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85" name="TextBox 84"/>
                <p:cNvSpPr txBox="1"/>
                <p:nvPr/>
              </p:nvSpPr>
              <p:spPr>
                <a:xfrm>
                  <a:off x="1219200" y="5334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86" name="TextBox 85"/>
                <p:cNvSpPr txBox="1"/>
                <p:nvPr/>
              </p:nvSpPr>
              <p:spPr>
                <a:xfrm>
                  <a:off x="1371600" y="6858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87" name="TextBox 86"/>
                <p:cNvSpPr txBox="1"/>
                <p:nvPr/>
              </p:nvSpPr>
              <p:spPr>
                <a:xfrm>
                  <a:off x="1524000" y="8382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88" name="TextBox 87"/>
                <p:cNvSpPr txBox="1"/>
                <p:nvPr/>
              </p:nvSpPr>
              <p:spPr>
                <a:xfrm>
                  <a:off x="1676400" y="9906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89" name="TextBox 88"/>
                <p:cNvSpPr txBox="1"/>
                <p:nvPr/>
              </p:nvSpPr>
              <p:spPr>
                <a:xfrm>
                  <a:off x="1828800" y="11430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90" name="TextBox 89"/>
                <p:cNvSpPr txBox="1"/>
                <p:nvPr/>
              </p:nvSpPr>
              <p:spPr>
                <a:xfrm>
                  <a:off x="1981200" y="12954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91" name="TextBox 90"/>
                <p:cNvSpPr txBox="1"/>
                <p:nvPr/>
              </p:nvSpPr>
              <p:spPr>
                <a:xfrm>
                  <a:off x="2133600" y="14478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92" name="TextBox 91"/>
                <p:cNvSpPr txBox="1"/>
                <p:nvPr/>
              </p:nvSpPr>
              <p:spPr>
                <a:xfrm>
                  <a:off x="2286000" y="16002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93" name="TextBox 92"/>
                <p:cNvSpPr txBox="1"/>
                <p:nvPr/>
              </p:nvSpPr>
              <p:spPr>
                <a:xfrm>
                  <a:off x="2438400" y="17526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94" name="TextBox 93"/>
                <p:cNvSpPr txBox="1"/>
                <p:nvPr/>
              </p:nvSpPr>
              <p:spPr>
                <a:xfrm>
                  <a:off x="2590800" y="19050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95" name="TextBox 94"/>
                <p:cNvSpPr txBox="1"/>
                <p:nvPr/>
              </p:nvSpPr>
              <p:spPr>
                <a:xfrm>
                  <a:off x="2743200" y="20574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96" name="TextBox 95"/>
                <p:cNvSpPr txBox="1"/>
                <p:nvPr/>
              </p:nvSpPr>
              <p:spPr>
                <a:xfrm>
                  <a:off x="2895600" y="22098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97" name="TextBox 96"/>
                <p:cNvSpPr txBox="1"/>
                <p:nvPr/>
              </p:nvSpPr>
              <p:spPr>
                <a:xfrm>
                  <a:off x="3048000" y="23622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98" name="TextBox 97"/>
                <p:cNvSpPr txBox="1"/>
                <p:nvPr/>
              </p:nvSpPr>
              <p:spPr>
                <a:xfrm>
                  <a:off x="3200400" y="25146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99" name="TextBox 98"/>
                <p:cNvSpPr txBox="1"/>
                <p:nvPr/>
              </p:nvSpPr>
              <p:spPr>
                <a:xfrm>
                  <a:off x="3352800" y="26670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00" name="TextBox 99"/>
                <p:cNvSpPr txBox="1"/>
                <p:nvPr/>
              </p:nvSpPr>
              <p:spPr>
                <a:xfrm>
                  <a:off x="3505200" y="28194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01" name="TextBox 100"/>
                <p:cNvSpPr txBox="1"/>
                <p:nvPr/>
              </p:nvSpPr>
              <p:spPr>
                <a:xfrm>
                  <a:off x="3657600" y="29718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02" name="TextBox 101"/>
                <p:cNvSpPr txBox="1"/>
                <p:nvPr/>
              </p:nvSpPr>
              <p:spPr>
                <a:xfrm>
                  <a:off x="3810000" y="31242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03" name="TextBox 102"/>
                <p:cNvSpPr txBox="1"/>
                <p:nvPr/>
              </p:nvSpPr>
              <p:spPr>
                <a:xfrm>
                  <a:off x="3962400" y="32766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04" name="TextBox 103"/>
                <p:cNvSpPr txBox="1"/>
                <p:nvPr/>
              </p:nvSpPr>
              <p:spPr>
                <a:xfrm>
                  <a:off x="4114800" y="34290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05" name="TextBox 104"/>
                <p:cNvSpPr txBox="1"/>
                <p:nvPr/>
              </p:nvSpPr>
              <p:spPr>
                <a:xfrm>
                  <a:off x="4267200" y="35814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06" name="TextBox 105"/>
                <p:cNvSpPr txBox="1"/>
                <p:nvPr/>
              </p:nvSpPr>
              <p:spPr>
                <a:xfrm>
                  <a:off x="4419600" y="37338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07" name="TextBox 106"/>
                <p:cNvSpPr txBox="1"/>
                <p:nvPr/>
              </p:nvSpPr>
              <p:spPr>
                <a:xfrm>
                  <a:off x="4572000" y="38862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08" name="TextBox 107"/>
                <p:cNvSpPr txBox="1"/>
                <p:nvPr/>
              </p:nvSpPr>
              <p:spPr>
                <a:xfrm>
                  <a:off x="4724400" y="40386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09" name="TextBox 108"/>
                <p:cNvSpPr txBox="1"/>
                <p:nvPr/>
              </p:nvSpPr>
              <p:spPr>
                <a:xfrm>
                  <a:off x="4876800" y="41910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10" name="TextBox 109"/>
                <p:cNvSpPr txBox="1"/>
                <p:nvPr/>
              </p:nvSpPr>
              <p:spPr>
                <a:xfrm>
                  <a:off x="5029200" y="43434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11" name="TextBox 110"/>
                <p:cNvSpPr txBox="1"/>
                <p:nvPr/>
              </p:nvSpPr>
              <p:spPr>
                <a:xfrm>
                  <a:off x="5181600" y="44958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12" name="TextBox 111"/>
                <p:cNvSpPr txBox="1"/>
                <p:nvPr/>
              </p:nvSpPr>
              <p:spPr>
                <a:xfrm>
                  <a:off x="5334000" y="46482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13" name="TextBox 112"/>
                <p:cNvSpPr txBox="1"/>
                <p:nvPr/>
              </p:nvSpPr>
              <p:spPr>
                <a:xfrm>
                  <a:off x="5486400" y="48006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14" name="TextBox 113"/>
                <p:cNvSpPr txBox="1"/>
                <p:nvPr/>
              </p:nvSpPr>
              <p:spPr>
                <a:xfrm>
                  <a:off x="5638800" y="49530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15" name="TextBox 114"/>
                <p:cNvSpPr txBox="1"/>
                <p:nvPr/>
              </p:nvSpPr>
              <p:spPr>
                <a:xfrm>
                  <a:off x="5791200" y="51054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16" name="TextBox 115"/>
                <p:cNvSpPr txBox="1"/>
                <p:nvPr/>
              </p:nvSpPr>
              <p:spPr>
                <a:xfrm>
                  <a:off x="5943600" y="52578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17" name="TextBox 116"/>
                <p:cNvSpPr txBox="1"/>
                <p:nvPr/>
              </p:nvSpPr>
              <p:spPr>
                <a:xfrm>
                  <a:off x="6096000" y="54102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18" name="TextBox 117"/>
                <p:cNvSpPr txBox="1"/>
                <p:nvPr/>
              </p:nvSpPr>
              <p:spPr>
                <a:xfrm>
                  <a:off x="6248400" y="55626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pic>
              <p:nvPicPr>
                <p:cNvPr id="119" name="Picture 6" descr="C:\Users\Marcus-Herman\AppData\Local\Microsoft\Windows\Temporary Internet Files\Content.IE5\KJ9C0QWG\MP900309615[1].jpg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308913" y="1895856"/>
                  <a:ext cx="1828800" cy="130454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120" name="Group 119"/>
              <p:cNvGrpSpPr/>
              <p:nvPr/>
            </p:nvGrpSpPr>
            <p:grpSpPr>
              <a:xfrm>
                <a:off x="1509430" y="-5562600"/>
                <a:ext cx="6918513" cy="5398532"/>
                <a:chOff x="1219200" y="533400"/>
                <a:chExt cx="6918513" cy="5398532"/>
              </a:xfrm>
            </p:grpSpPr>
            <p:pic>
              <p:nvPicPr>
                <p:cNvPr id="121" name="Picture 4" descr="C:\Users\Marcus-Herman\AppData\Local\Microsoft\Windows\Temporary Internet Files\Content.IE5\KJ9C0QWG\MC900297159[1].wmf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duotone>
                    <a:prstClr val="black"/>
                    <a:schemeClr val="accent5">
                      <a:tint val="45000"/>
                      <a:satMod val="400000"/>
                    </a:schemeClr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26442" y="685800"/>
                  <a:ext cx="4572000" cy="357657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22" name="TextBox 121"/>
                <p:cNvSpPr txBox="1"/>
                <p:nvPr/>
              </p:nvSpPr>
              <p:spPr>
                <a:xfrm>
                  <a:off x="1219200" y="5334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23" name="TextBox 122"/>
                <p:cNvSpPr txBox="1"/>
                <p:nvPr/>
              </p:nvSpPr>
              <p:spPr>
                <a:xfrm>
                  <a:off x="1371600" y="6858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24" name="TextBox 123"/>
                <p:cNvSpPr txBox="1"/>
                <p:nvPr/>
              </p:nvSpPr>
              <p:spPr>
                <a:xfrm>
                  <a:off x="1524000" y="8382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25" name="TextBox 124"/>
                <p:cNvSpPr txBox="1"/>
                <p:nvPr/>
              </p:nvSpPr>
              <p:spPr>
                <a:xfrm>
                  <a:off x="1676400" y="9906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26" name="TextBox 125"/>
                <p:cNvSpPr txBox="1"/>
                <p:nvPr/>
              </p:nvSpPr>
              <p:spPr>
                <a:xfrm>
                  <a:off x="1828800" y="11430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27" name="TextBox 126"/>
                <p:cNvSpPr txBox="1"/>
                <p:nvPr/>
              </p:nvSpPr>
              <p:spPr>
                <a:xfrm>
                  <a:off x="1981200" y="12954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28" name="TextBox 127"/>
                <p:cNvSpPr txBox="1"/>
                <p:nvPr/>
              </p:nvSpPr>
              <p:spPr>
                <a:xfrm>
                  <a:off x="2133600" y="14478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29" name="TextBox 128"/>
                <p:cNvSpPr txBox="1"/>
                <p:nvPr/>
              </p:nvSpPr>
              <p:spPr>
                <a:xfrm>
                  <a:off x="2286000" y="16002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30" name="TextBox 129"/>
                <p:cNvSpPr txBox="1"/>
                <p:nvPr/>
              </p:nvSpPr>
              <p:spPr>
                <a:xfrm>
                  <a:off x="2438400" y="17526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31" name="TextBox 130"/>
                <p:cNvSpPr txBox="1"/>
                <p:nvPr/>
              </p:nvSpPr>
              <p:spPr>
                <a:xfrm>
                  <a:off x="2590800" y="19050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32" name="TextBox 131"/>
                <p:cNvSpPr txBox="1"/>
                <p:nvPr/>
              </p:nvSpPr>
              <p:spPr>
                <a:xfrm>
                  <a:off x="2743200" y="20574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33" name="TextBox 132"/>
                <p:cNvSpPr txBox="1"/>
                <p:nvPr/>
              </p:nvSpPr>
              <p:spPr>
                <a:xfrm>
                  <a:off x="2895600" y="22098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34" name="TextBox 133"/>
                <p:cNvSpPr txBox="1"/>
                <p:nvPr/>
              </p:nvSpPr>
              <p:spPr>
                <a:xfrm>
                  <a:off x="3048000" y="23622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35" name="TextBox 134"/>
                <p:cNvSpPr txBox="1"/>
                <p:nvPr/>
              </p:nvSpPr>
              <p:spPr>
                <a:xfrm>
                  <a:off x="3200400" y="25146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36" name="TextBox 135"/>
                <p:cNvSpPr txBox="1"/>
                <p:nvPr/>
              </p:nvSpPr>
              <p:spPr>
                <a:xfrm>
                  <a:off x="3352800" y="26670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37" name="TextBox 136"/>
                <p:cNvSpPr txBox="1"/>
                <p:nvPr/>
              </p:nvSpPr>
              <p:spPr>
                <a:xfrm>
                  <a:off x="3505200" y="28194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38" name="TextBox 137"/>
                <p:cNvSpPr txBox="1"/>
                <p:nvPr/>
              </p:nvSpPr>
              <p:spPr>
                <a:xfrm>
                  <a:off x="3657600" y="29718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39" name="TextBox 138"/>
                <p:cNvSpPr txBox="1"/>
                <p:nvPr/>
              </p:nvSpPr>
              <p:spPr>
                <a:xfrm>
                  <a:off x="3810000" y="31242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40" name="TextBox 139"/>
                <p:cNvSpPr txBox="1"/>
                <p:nvPr/>
              </p:nvSpPr>
              <p:spPr>
                <a:xfrm>
                  <a:off x="3962400" y="32766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41" name="TextBox 140"/>
                <p:cNvSpPr txBox="1"/>
                <p:nvPr/>
              </p:nvSpPr>
              <p:spPr>
                <a:xfrm>
                  <a:off x="4114800" y="34290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42" name="TextBox 141"/>
                <p:cNvSpPr txBox="1"/>
                <p:nvPr/>
              </p:nvSpPr>
              <p:spPr>
                <a:xfrm>
                  <a:off x="4267200" y="35814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43" name="TextBox 142"/>
                <p:cNvSpPr txBox="1"/>
                <p:nvPr/>
              </p:nvSpPr>
              <p:spPr>
                <a:xfrm>
                  <a:off x="4419600" y="37338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44" name="TextBox 143"/>
                <p:cNvSpPr txBox="1"/>
                <p:nvPr/>
              </p:nvSpPr>
              <p:spPr>
                <a:xfrm>
                  <a:off x="4572000" y="38862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45" name="TextBox 144"/>
                <p:cNvSpPr txBox="1"/>
                <p:nvPr/>
              </p:nvSpPr>
              <p:spPr>
                <a:xfrm>
                  <a:off x="4724400" y="40386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46" name="TextBox 145"/>
                <p:cNvSpPr txBox="1"/>
                <p:nvPr/>
              </p:nvSpPr>
              <p:spPr>
                <a:xfrm>
                  <a:off x="4876800" y="41910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47" name="TextBox 146"/>
                <p:cNvSpPr txBox="1"/>
                <p:nvPr/>
              </p:nvSpPr>
              <p:spPr>
                <a:xfrm>
                  <a:off x="5029200" y="43434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48" name="TextBox 147"/>
                <p:cNvSpPr txBox="1"/>
                <p:nvPr/>
              </p:nvSpPr>
              <p:spPr>
                <a:xfrm>
                  <a:off x="5181600" y="44958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49" name="TextBox 148"/>
                <p:cNvSpPr txBox="1"/>
                <p:nvPr/>
              </p:nvSpPr>
              <p:spPr>
                <a:xfrm>
                  <a:off x="5334000" y="46482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50" name="TextBox 149"/>
                <p:cNvSpPr txBox="1"/>
                <p:nvPr/>
              </p:nvSpPr>
              <p:spPr>
                <a:xfrm>
                  <a:off x="5486400" y="48006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51" name="TextBox 150"/>
                <p:cNvSpPr txBox="1"/>
                <p:nvPr/>
              </p:nvSpPr>
              <p:spPr>
                <a:xfrm>
                  <a:off x="5638800" y="49530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52" name="TextBox 151"/>
                <p:cNvSpPr txBox="1"/>
                <p:nvPr/>
              </p:nvSpPr>
              <p:spPr>
                <a:xfrm>
                  <a:off x="5791200" y="51054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53" name="TextBox 152"/>
                <p:cNvSpPr txBox="1"/>
                <p:nvPr/>
              </p:nvSpPr>
              <p:spPr>
                <a:xfrm>
                  <a:off x="5943600" y="52578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54" name="TextBox 153"/>
                <p:cNvSpPr txBox="1"/>
                <p:nvPr/>
              </p:nvSpPr>
              <p:spPr>
                <a:xfrm>
                  <a:off x="6096000" y="54102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sp>
              <p:nvSpPr>
                <p:cNvPr id="155" name="TextBox 154"/>
                <p:cNvSpPr txBox="1"/>
                <p:nvPr/>
              </p:nvSpPr>
              <p:spPr>
                <a:xfrm>
                  <a:off x="6248400" y="5562600"/>
                  <a:ext cx="990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Words</a:t>
                  </a:r>
                  <a:endParaRPr lang="en-US" dirty="0"/>
                </a:p>
              </p:txBody>
            </p:sp>
            <p:pic>
              <p:nvPicPr>
                <p:cNvPr id="156" name="Picture 6" descr="C:\Users\Marcus-Herman\AppData\Local\Microsoft\Windows\Temporary Internet Files\Content.IE5\KJ9C0QWG\MP900309615[1].jpg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308913" y="1895856"/>
                  <a:ext cx="1828800" cy="130454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  <p:grpSp>
          <p:nvGrpSpPr>
            <p:cNvPr id="45" name="Group 44"/>
            <p:cNvGrpSpPr/>
            <p:nvPr/>
          </p:nvGrpSpPr>
          <p:grpSpPr>
            <a:xfrm>
              <a:off x="-4070650" y="-4703863"/>
              <a:ext cx="15889565" cy="14173427"/>
              <a:chOff x="-4070650" y="-4703863"/>
              <a:chExt cx="15889565" cy="14173427"/>
            </a:xfrm>
          </p:grpSpPr>
          <p:sp>
            <p:nvSpPr>
              <p:cNvPr id="3" name="Circular Arrow 2"/>
              <p:cNvSpPr/>
              <p:nvPr/>
            </p:nvSpPr>
            <p:spPr>
              <a:xfrm rot="18374640">
                <a:off x="-2795376" y="-3216399"/>
                <a:ext cx="7590861" cy="4615934"/>
              </a:xfrm>
              <a:prstGeom prst="circularArrow">
                <a:avLst>
                  <a:gd name="adj1" fmla="val 4919"/>
                  <a:gd name="adj2" fmla="val 1240395"/>
                  <a:gd name="adj3" fmla="val 20138073"/>
                  <a:gd name="adj4" fmla="val 12673313"/>
                  <a:gd name="adj5" fmla="val 10519"/>
                </a:avLst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7" name="Circular Arrow 156"/>
              <p:cNvSpPr/>
              <p:nvPr/>
            </p:nvSpPr>
            <p:spPr>
              <a:xfrm rot="13285317">
                <a:off x="-4070650" y="3786553"/>
                <a:ext cx="7590861" cy="4615934"/>
              </a:xfrm>
              <a:prstGeom prst="circularArrow">
                <a:avLst>
                  <a:gd name="adj1" fmla="val 4919"/>
                  <a:gd name="adj2" fmla="val 1240395"/>
                  <a:gd name="adj3" fmla="val 20138073"/>
                  <a:gd name="adj4" fmla="val 11466155"/>
                  <a:gd name="adj5" fmla="val 10519"/>
                </a:avLst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8" name="Circular Arrow 157"/>
              <p:cNvSpPr/>
              <p:nvPr/>
            </p:nvSpPr>
            <p:spPr>
              <a:xfrm rot="4288615">
                <a:off x="4475532" y="-3146166"/>
                <a:ext cx="7590861" cy="4615934"/>
              </a:xfrm>
              <a:prstGeom prst="circularArrow">
                <a:avLst>
                  <a:gd name="adj1" fmla="val 4919"/>
                  <a:gd name="adj2" fmla="val 1240395"/>
                  <a:gd name="adj3" fmla="val 20138073"/>
                  <a:gd name="adj4" fmla="val 12673313"/>
                  <a:gd name="adj5" fmla="val 10519"/>
                </a:avLst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9" name="Circular Arrow 158"/>
              <p:cNvSpPr/>
              <p:nvPr/>
            </p:nvSpPr>
            <p:spPr>
              <a:xfrm rot="6563683" flipH="1">
                <a:off x="5715517" y="3366167"/>
                <a:ext cx="7590861" cy="4615934"/>
              </a:xfrm>
              <a:prstGeom prst="circularArrow">
                <a:avLst>
                  <a:gd name="adj1" fmla="val 3761"/>
                  <a:gd name="adj2" fmla="val 1273303"/>
                  <a:gd name="adj3" fmla="val 45075"/>
                  <a:gd name="adj4" fmla="val 10605999"/>
                  <a:gd name="adj5" fmla="val 13245"/>
                </a:avLst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45936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decel="2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160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3" presetClass="path" presetSubtype="0" decel="2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48148E-6 L 0.33299 -0.09884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49" y="-4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 Based Systems Engineering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700" dirty="0">
                <a:solidFill>
                  <a:schemeClr val="tx1"/>
                </a:solidFill>
              </a:rPr>
              <a:t>Communication through diagrams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Represents traceability graphically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Clearly shows interrelationships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Maintains organization through numbering</a:t>
            </a:r>
          </a:p>
          <a:p>
            <a:r>
              <a:rPr lang="en-US" sz="2700" dirty="0">
                <a:solidFill>
                  <a:schemeClr val="tx1"/>
                </a:solidFill>
              </a:rPr>
              <a:t>Includes clarifying descriptions</a:t>
            </a:r>
          </a:p>
        </p:txBody>
      </p:sp>
      <p:pic>
        <p:nvPicPr>
          <p:cNvPr id="1026" name="Picture 2" descr="C:\Users\Marcus-Herman\AppData\Local\Microsoft\Windows\Temporary Internet Files\Content.IE5\KJ9C0QWG\MC900434857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061075"/>
            <a:ext cx="2285714" cy="228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lus 3"/>
          <p:cNvSpPr/>
          <p:nvPr/>
        </p:nvSpPr>
        <p:spPr>
          <a:xfrm>
            <a:off x="5867400" y="5069780"/>
            <a:ext cx="457200" cy="4572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Equal 4"/>
          <p:cNvSpPr/>
          <p:nvPr/>
        </p:nvSpPr>
        <p:spPr>
          <a:xfrm>
            <a:off x="2819400" y="4988033"/>
            <a:ext cx="762000" cy="620694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47800" y="5939135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Satellite     =		   Sat	         +	Light</a:t>
            </a:r>
            <a:endParaRPr lang="en-US" sz="2400" dirty="0">
              <a:latin typeface="+mj-lt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4643" l="4348" r="100000">
                        <a14:foregroundMark x1="59130" y1="45536" x2="59130" y2="455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764980"/>
            <a:ext cx="10953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0999" y="4741592"/>
            <a:ext cx="10572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8308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13402"/>
            <a:ext cx="9144000" cy="3892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Hierarchies: Tool of Systems Thinking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700" dirty="0">
                <a:solidFill>
                  <a:schemeClr val="tx1"/>
                </a:solidFill>
              </a:rPr>
              <a:t>Clear representation of requirement, function, and hardware breakdown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143000" y="3581400"/>
            <a:ext cx="7812741" cy="2133600"/>
            <a:chOff x="1143000" y="3581400"/>
            <a:chExt cx="7812741" cy="2133600"/>
          </a:xfrm>
        </p:grpSpPr>
        <p:sp>
          <p:nvSpPr>
            <p:cNvPr id="5" name="Oval 4"/>
            <p:cNvSpPr/>
            <p:nvPr/>
          </p:nvSpPr>
          <p:spPr>
            <a:xfrm>
              <a:off x="1371600" y="4191000"/>
              <a:ext cx="1295400" cy="381000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505200" y="5334000"/>
              <a:ext cx="1295400" cy="381000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7660341" y="3581400"/>
              <a:ext cx="1295400" cy="381000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143000" y="3733800"/>
              <a:ext cx="1524000" cy="369332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Numbering</a:t>
              </a:r>
              <a:endParaRPr lang="en-US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124200" y="4953000"/>
              <a:ext cx="1676400" cy="369332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b="1"/>
              </a:lvl1pPr>
            </a:lstStyle>
            <a:p>
              <a:r>
                <a:rPr lang="en-US" dirty="0"/>
                <a:t>Relationship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019799" y="3598065"/>
              <a:ext cx="1640541" cy="369332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b="1"/>
              </a:lvl1pPr>
            </a:lstStyle>
            <a:p>
              <a:r>
                <a:rPr lang="en-US" dirty="0"/>
                <a:t>Classification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210300" y="4527176"/>
              <a:ext cx="723900" cy="369332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b="1"/>
              </a:lvl1pPr>
            </a:lstStyle>
            <a:p>
              <a:r>
                <a:rPr lang="en-US" dirty="0"/>
                <a:t>Title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4876800" y="4527176"/>
              <a:ext cx="1295400" cy="381000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79506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Flow Block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700" dirty="0">
                <a:solidFill>
                  <a:schemeClr val="tx1"/>
                </a:solidFill>
              </a:rPr>
              <a:t>Functional model of operations, sequencing, and conditions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43200"/>
            <a:ext cx="9144000" cy="3828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1583455" y="3135868"/>
            <a:ext cx="6001805" cy="2659353"/>
            <a:chOff x="1583455" y="3135868"/>
            <a:chExt cx="6001805" cy="2659353"/>
          </a:xfrm>
        </p:grpSpPr>
        <p:sp>
          <p:nvSpPr>
            <p:cNvPr id="6" name="Oval 5"/>
            <p:cNvSpPr/>
            <p:nvPr/>
          </p:nvSpPr>
          <p:spPr>
            <a:xfrm>
              <a:off x="1981825" y="3537466"/>
              <a:ext cx="1295400" cy="381000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434653" y="4495800"/>
              <a:ext cx="1295400" cy="381000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1583455" y="5105400"/>
              <a:ext cx="702545" cy="689821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753225" y="3135868"/>
              <a:ext cx="1484026" cy="369332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Numbering</a:t>
              </a:r>
              <a:endParaRPr lang="en-US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581400" y="4736068"/>
              <a:ext cx="918147" cy="369332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b="1"/>
              </a:lvl1pPr>
            </a:lstStyle>
            <a:p>
              <a:r>
                <a:rPr lang="en-US" dirty="0" smtClean="0"/>
                <a:t>Project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281629" y="5193268"/>
              <a:ext cx="2214171" cy="369332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b="1"/>
              </a:lvl1pPr>
            </a:lstStyle>
            <a:p>
              <a:r>
                <a:rPr lang="en-US" dirty="0" smtClean="0"/>
                <a:t>Operational Flow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840069" y="4812268"/>
              <a:ext cx="745191" cy="369332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b="1"/>
              </a:lvl1pPr>
            </a:lstStyle>
            <a:p>
              <a:r>
                <a:rPr lang="en-US" dirty="0"/>
                <a:t>Title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5524500" y="4495800"/>
              <a:ext cx="1333500" cy="565666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52956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Tailoring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700" dirty="0">
                <a:solidFill>
                  <a:schemeClr val="tx1"/>
                </a:solidFill>
              </a:rPr>
              <a:t>Not every document is suited for every project</a:t>
            </a:r>
          </a:p>
          <a:p>
            <a:r>
              <a:rPr lang="en-US" sz="2700" dirty="0">
                <a:solidFill>
                  <a:schemeClr val="tx1"/>
                </a:solidFill>
              </a:rPr>
              <a:t>Tools vary with resources and program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hlinkClick r:id="rId3"/>
              </a:rPr>
              <a:t>Website development</a:t>
            </a:r>
            <a:endParaRPr lang="en-US" sz="2000" dirty="0">
              <a:solidFill>
                <a:schemeClr val="tx1"/>
              </a:solidFill>
            </a:endParaRP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Tailored documentation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Meetings</a:t>
            </a:r>
          </a:p>
          <a:p>
            <a:r>
              <a:rPr lang="en-US" sz="2700" dirty="0">
                <a:solidFill>
                  <a:schemeClr val="tx1"/>
                </a:solidFill>
              </a:rPr>
              <a:t>Support team in satellite development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Various tools 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 selection of most appropriate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9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signing a Circularly Polarized Antenna for an EagleSat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Designing a Circularly Polarized Antenna for an EagleSat</Template>
  <TotalTime>332</TotalTime>
  <Words>486</Words>
  <Application>Microsoft Office PowerPoint</Application>
  <PresentationFormat>On-screen Show (4:3)</PresentationFormat>
  <Paragraphs>234</Paragraphs>
  <Slides>11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Designing a Circularly Polarized Antenna for an EagleSat</vt:lpstr>
      <vt:lpstr>System Fundamentals  as Facilitating  CubeSat Development</vt:lpstr>
      <vt:lpstr>Presentation Outline</vt:lpstr>
      <vt:lpstr>Why Make the Effort</vt:lpstr>
      <vt:lpstr>What’s the Focus?</vt:lpstr>
      <vt:lpstr>Communication</vt:lpstr>
      <vt:lpstr>Model Based Systems Engineering</vt:lpstr>
      <vt:lpstr>Hierarchies: Tool of Systems Thinking</vt:lpstr>
      <vt:lpstr>Functional Flow Block Diagrams</vt:lpstr>
      <vt:lpstr>Tailoring</vt:lpstr>
      <vt:lpstr>Conclusion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Marcus Bever</dc:creator>
  <cp:lastModifiedBy>Marcus Bever</cp:lastModifiedBy>
  <cp:revision>53</cp:revision>
  <dcterms:created xsi:type="dcterms:W3CDTF">2014-03-31T22:21:08Z</dcterms:created>
  <dcterms:modified xsi:type="dcterms:W3CDTF">2014-04-02T23:13:36Z</dcterms:modified>
</cp:coreProperties>
</file>